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</p:sldIdLst>
  <p:sldSz cx="10693400" cy="7561263"/>
  <p:notesSz cx="6858000" cy="9144000"/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D548E58-57CC-40F7-B03B-B3B046125DC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48" autoAdjust="0"/>
    <p:restoredTop sz="83128" autoAdjust="0"/>
  </p:normalViewPr>
  <p:slideViewPr>
    <p:cSldViewPr>
      <p:cViewPr varScale="1">
        <p:scale>
          <a:sx n="72" d="100"/>
          <a:sy n="72" d="100"/>
        </p:scale>
        <p:origin x="1176" y="66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16:20 – 16:35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992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738188" y="1978025"/>
            <a:ext cx="9213850" cy="28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/>
              <a:t>Untertitel der Präsentation</a:t>
            </a:r>
            <a:endParaRPr lang="de-CH" sz="2600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3200"/>
            <a:ext cx="9968400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100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1042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738000" cy="3081600"/>
          </a:xfrm>
          <a:solidFill>
            <a:srgbClr val="FFFF00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 dirty="0"/>
              <a:t> </a:t>
            </a: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36600" y="1044327"/>
            <a:ext cx="9213850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738188" y="1731713"/>
            <a:ext cx="9213850" cy="5217269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6600" y="1044327"/>
            <a:ext cx="9213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8188" y="1764407"/>
            <a:ext cx="921385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8949" y="7197725"/>
            <a:ext cx="1507902" cy="18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fld id="{9C37D5D7-221F-4B05-AE6F-A49DF3F7B765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" y="7197725"/>
            <a:ext cx="74850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86850" y="7197725"/>
            <a:ext cx="8636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988">
              <a:defRPr sz="1200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738188" y="7161213"/>
            <a:ext cx="9213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00"/>
              </a:solidFill>
            </a:endParaRP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</p:sldLayoutIdLst>
  <p:hf hdr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2988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71450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788" indent="-169863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180975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319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5pPr>
      <a:lvl6pPr marL="18891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63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7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martinchristen/bigdatabbq202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world/datasets/open-data" TargetMode="External"/><Relationship Id="rId7" Type="http://schemas.openxmlformats.org/officeDocument/2006/relationships/image" Target="../media/image22.png"/><Relationship Id="rId2" Type="http://schemas.openxmlformats.org/officeDocument/2006/relationships/hyperlink" Target="https://index.okfn.org/datas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swisstopo.admin.ch/de/geodata.html" TargetMode="External"/><Relationship Id="rId4" Type="http://schemas.openxmlformats.org/officeDocument/2006/relationships/hyperlink" Target="https://www.gis-mannheim.de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boeing/osmnx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osmnx.readthedocs.io/en/stabl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E0C374DE-7285-459E-8D9E-412D529D8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84" y="3005242"/>
            <a:ext cx="3060475" cy="4359337"/>
          </a:xfrm>
          <a:prstGeom prst="rect">
            <a:avLst/>
          </a:prstGeom>
        </p:spPr>
      </p:pic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1037967" y="5027049"/>
            <a:ext cx="8039683" cy="1728192"/>
          </a:xfrm>
        </p:spPr>
        <p:txBody>
          <a:bodyPr/>
          <a:lstStyle/>
          <a:p>
            <a:endParaRPr lang="de-CH" sz="1600" b="0" dirty="0"/>
          </a:p>
          <a:p>
            <a:r>
              <a:rPr lang="de-CH" sz="1600" b="0" dirty="0"/>
              <a:t>Prof. Martin Christen</a:t>
            </a:r>
            <a:br>
              <a:rPr lang="de-CH" sz="1600" b="0" dirty="0"/>
            </a:br>
            <a:r>
              <a:rPr lang="de-CH" sz="1600" b="0" dirty="0"/>
              <a:t>FHNW – University </a:t>
            </a:r>
            <a:r>
              <a:rPr lang="de-CH" sz="1600" b="0" dirty="0" err="1"/>
              <a:t>of</a:t>
            </a:r>
            <a:r>
              <a:rPr lang="de-CH" sz="1600" b="0" dirty="0"/>
              <a:t> Applied </a:t>
            </a:r>
            <a:r>
              <a:rPr lang="de-CH" sz="1600" b="0" dirty="0" err="1"/>
              <a:t>Sciences</a:t>
            </a:r>
            <a:r>
              <a:rPr lang="de-CH" sz="1600" b="0" dirty="0"/>
              <a:t> </a:t>
            </a:r>
            <a:r>
              <a:rPr lang="de-CH" sz="1600" b="0" dirty="0" err="1"/>
              <a:t>and</a:t>
            </a:r>
            <a:r>
              <a:rPr lang="de-CH" sz="1600" b="0" dirty="0"/>
              <a:t> Arts </a:t>
            </a:r>
            <a:r>
              <a:rPr lang="de-CH" sz="1600" b="0" dirty="0" err="1"/>
              <a:t>Northwestern</a:t>
            </a:r>
            <a:r>
              <a:rPr lang="de-CH" sz="1600" b="0" dirty="0"/>
              <a:t> </a:t>
            </a:r>
            <a:r>
              <a:rPr lang="de-CH" sz="1600" b="0" dirty="0" err="1"/>
              <a:t>Switzerland</a:t>
            </a:r>
            <a:br>
              <a:rPr lang="de-CH" sz="1600" b="0" dirty="0"/>
            </a:br>
            <a:r>
              <a:rPr lang="de-CH" sz="1600" b="0" dirty="0"/>
              <a:t>School </a:t>
            </a:r>
            <a:r>
              <a:rPr lang="de-CH" sz="1600" b="0" dirty="0" err="1"/>
              <a:t>of</a:t>
            </a:r>
            <a:r>
              <a:rPr lang="de-CH" sz="1600" b="0" dirty="0"/>
              <a:t> </a:t>
            </a:r>
            <a:r>
              <a:rPr lang="de-CH" sz="1600" b="0" dirty="0" err="1"/>
              <a:t>Architecture</a:t>
            </a:r>
            <a:r>
              <a:rPr lang="de-CH" sz="1600" b="0" dirty="0"/>
              <a:t>, </a:t>
            </a:r>
            <a:r>
              <a:rPr lang="de-CH" sz="1600" b="0" dirty="0" err="1"/>
              <a:t>Civil</a:t>
            </a:r>
            <a:r>
              <a:rPr lang="de-CH" sz="1600" b="0" dirty="0"/>
              <a:t> Engineering </a:t>
            </a:r>
            <a:r>
              <a:rPr lang="de-CH" sz="1600" b="0" dirty="0" err="1"/>
              <a:t>and</a:t>
            </a:r>
            <a:r>
              <a:rPr lang="de-CH" sz="1600" b="0" dirty="0"/>
              <a:t> </a:t>
            </a:r>
            <a:r>
              <a:rPr lang="de-CH" sz="1600" b="0" dirty="0" err="1"/>
              <a:t>Geomatics</a:t>
            </a:r>
            <a:br>
              <a:rPr lang="de-CH" sz="1600" b="0" dirty="0"/>
            </a:br>
            <a:r>
              <a:rPr lang="de-CH" sz="1600" b="0" dirty="0"/>
              <a:t>Institute </a:t>
            </a:r>
            <a:r>
              <a:rPr lang="de-CH" sz="1600" b="0" dirty="0" err="1"/>
              <a:t>Geomatics</a:t>
            </a:r>
            <a:r>
              <a:rPr lang="de-CH" sz="1600" b="0" dirty="0"/>
              <a:t> </a:t>
            </a:r>
            <a:br>
              <a:rPr lang="de-CH" sz="1600" b="0" dirty="0"/>
            </a:br>
            <a:r>
              <a:rPr lang="de-CH" sz="1600" b="0" dirty="0"/>
              <a:t>martin.christen@fhnw.ch		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1164" y="1044328"/>
            <a:ext cx="9213850" cy="1296143"/>
          </a:xfrm>
        </p:spPr>
        <p:txBody>
          <a:bodyPr/>
          <a:lstStyle/>
          <a:p>
            <a:r>
              <a:rPr lang="en-CH" sz="3200" b="0" dirty="0"/>
              <a:t>Geospatial Analysis for the Smart City</a:t>
            </a:r>
            <a:br>
              <a:rPr lang="de-CH" b="0" dirty="0"/>
            </a:br>
            <a:r>
              <a:rPr lang="en-CH" sz="2000" b="0" dirty="0"/>
              <a:t>Big Data BBQ 9/24/2021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/>
          </p:nvPr>
        </p:nvSpPr>
        <p:spPr>
          <a:xfrm>
            <a:off x="-1" y="3276000"/>
            <a:ext cx="738000" cy="3081600"/>
          </a:xfrm>
          <a:solidFill>
            <a:srgbClr val="00B0F0"/>
          </a:solidFill>
        </p:spPr>
        <p:txBody>
          <a:bodyPr/>
          <a:lstStyle/>
          <a:p>
            <a:endParaRPr lang="de-CH" dirty="0"/>
          </a:p>
        </p:txBody>
      </p:sp>
      <p:sp>
        <p:nvSpPr>
          <p:cNvPr id="2" name="AutoShape 2" descr="data:image/jpeg;base64,/9j/4AAQSkZJRgABAQAAAQABAAD/2wCEAAkGBxAREBMQEg8QDw4QEBIPEBQRFBYQDhEQFxUXGBcRFBUYHjQgGBolGxMUITEhMSsrMC4uFx8zOjMsNygtLisBCgoKDg0OGxAQGzAkHyQsLi8sLC0wLDcuLCwwLTEsLCwsNSs2LDQ0LCwsLSwsLCwtNC0sLCwsLCwsLCwsLCwsLP/AABEIAOEA4QMBEQACEQEDEQH/xAAcAAEAAgMBAQEAAAAAAAAAAAAABgcBBAUDCAL/xABJEAABAwECBwgNCwQDAQAAAAABAAIDBBESBQYHITFRkRMWUlRxksHSFzI1QWGBk6Gxs8LR4QgiIzM0U2JjdKKyQlVycxQkQxj/xAAaAQEAAgMBAAAAAAAAAAAAAAAABAUCAwYB/8QAMxEBAAECAgULBAMBAQEAAAAAAAECAwQRBRVSYaESFCExMlFxkbHB0SOB4fAiM0FiQhP/2gAMAwEAAhEDEQA/ALxQEBAQEGrhT6iX/VJ/EoPiZB9YZHe4dF/hJ66RBUvyju6cH6JnrZUHj8nfus/9FL6yJBHMrPdqu/3ew1BEkBBYuQTu1H/on/gg1ct3dyq5IPURoOLiJjRJgytjqmWuYDcnYP8A0gNl5vLoI8ICD6cxsxyp6PBpwgHtlbJG00oBzTSPFsbR4O+dQadSD5Kr62SeV80ry+WV7pJHHS5zjaSguX5M/b4Q/wAaX0zIK0yid1q/9bP6woLj+Tb9hqv1Y9W1BbyAgICAgICAgICAgICDVwp9RL/qk/iUHxMgluB8pOFqSBlNBV7nBECGN3KF1gLi453MJOdxQcjGTGSrwhK2arl3aVrBE11xjLGAkgWMAGlxQTr5O/dZ/wCil9ZEguXC2TPBFVO+ono90nldekdu07bxsstsa8AaB3kHz/lewFTUOE3U9LFuUAhieG3nv+c4G02vJPnQdLIlixR4RqqiOrh3ZkdOHsF+SOx18C21jgTmKC9MAZPcF0M4qKal3KdrXNDt1mfmcLCLHvI8yD5/y3d3Krkg9RGggtiDeqsM1EtPDSvlc6npjI6Fh0MMhBdy5x4rTrQaJCC7Pkz9vhD/ABpfTMgrTKJ3Wr/1s/rCguP5Nv2Gq/Vj1bUFvICAgICAgICAgICAgINXCn1Ev+qT+JQfEyC1sUMjLq+ihrBhAQ7u1zrm4X7tj3NsvboLe1t0d9BE8ouJpwTUspjUCovwNmvBm5WWuc27ZePA0+FBJvk791n/AKKX1kSD6TQfMeX7uy79PD6Cg7HybfttV+lHrGoPoRB8r5bu7lVyQeojQdLJLiqzClFhSmdY2UCkkp3n/wA5hu9h5D2p8BPfsQRvFHEqorcJDB7mOhMT3f8ALJ0wxsNjzqttzDWSO8g2cr1HHBhiohiaGRRMpY42jQ1jaWEAIJ38mft8If40vpmQVplE7rV/62f1hQSbJhlLjwRTywvpXzmWbdQWvDABdDbLCDqQTP8A+gYP7dL5ZvVQWjilhwV9FDWCMxCdrnBhN4tse5umzP2qDroCAgICAgICAgICDXwgwuhkaBa50bwBrJabAg+U+xhhr+3S86PrIPozJjg6amwTSwTxmKeNkgex1hLSZXkaM2gg+NBW+XDE/CFdhCKWlpJJ4m0jI3OaWgB+6SEtznURtQeWRPEzCNFhJ01TSSQRGlkjDnFpF8vjIGY6mnYgvVBQeWTEnCVZhR09NRyTQmGJoc0sAvAG0Zyg6eQvFKvoauofVUr4GPpwxhcWkF19pszHUgulB885V8RcKVeFqienopJYHiEMeCwB1kLAbLXW6QR4kEryDYr1tAa3/l0z6fdRTbneLTeu7tesuk6LzdqCz6bBcEc0tQyJjJ6i5uzwPnSXBY29yBBQmVbETClVheqqKeiklgk3C49pYA67BG06XW6WkeJBKsg2K1dQOrDV0z6cStpxHeLTeumW9ZdJ0XhtQQPHXJ5hefCVZNFQSvilqppI3AsscwvJDha7vhBxOxhhv+3S86PrIHYww3/bpedH1kH0bkywdNTYJpYJ4zFNGx4ex1lrSZHkaM2ghBJ0BAQEBAQEBAQEBAQEBAQEBAQEBAQEBAQEBAQEBAQEBAQEBAQEBAQQqtx/EcskRpSTHI+MndALbri23tfAq+rHxTVMcnqnvXdvQ010U18vriJ6u+PF49kZvFD5UdVeawjZ4s9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LByjt4o7yo6q81jGzxe6inb4flOwrJQMoCAgICAgICCmsa47tdUD80u5wDvaVDiIyu1eLtMBVnhqJ3enQ5S0pYgICAgICAgICAgICAgICAgIPaijvSxt4UjG7XAdKypjOqI3wwu1cmiqe6J9F6LonBiAgICAgICAgqbH2O7XynhNjd+wD2VS4yMr0/Z12iqs8LTuz9UeUVYiAgICAgICAg3GxNs0BauVLHNncm6gvOVLzM3JuoJypMzcm6gnKkzNybqCcqTM3JuoJypMzcm6gnKkzNybqCcqTNqSjOeVbY6mcN/FyO9WU4/PjPNcHdC3WIzuUxvRsZVycPXO6V0q/cSICAgICAgICCsMpUdlY08KBnmc8Kox0fVz3Op0NVnh5jumfSEUUJbCAgICAgICAg326ByLRLBlAQEBAQEBBovOc8pW6Opm7WJMd6vg8Be7ZG5ScJGd6n9/xB0nVlha/t6wt5XjjhAQEBAQEBAQV3lRj+lgdrjkbzXNPtKr0hH8qZ8XR6Dn+Fcb4/eCEqvXgg9qKmdLI2Jll95uttNgt8JWVFE11RTH+td27Taomurqh295lZqi5/wUnmN3d5q/XGG3+RvMrNUXP+Ccxu7vM1xht/kbzKzVFz/gnMbu7zNcYbf5G8ys1Rc/4JzG7u8zXGG3+RvMrNUXP+Ccxu7vM1xht/kbzKzVFz/gnMbu7zNcYbf5Og3Eyss0RaOH8Fr1fe3ebHW+G3+TO8ys1Rc/4LzV97d5mt8Nv8jeZWaouf8ABNX3t3ma3w2/yN5lZqi5/wAE1fe3eZrfDb/I3mVmqLn/AATV97d5mt8Nv8jeZWaouf8ABNX3t3ma3w2/ycfCVA+nkMUl2+ACbptGfRnUa7aqtVcmrrTbF+m9Ry6OpqrW3Oet7NJ8nUdtcDwYZHfxb7Sl4GPq/aVXpicsN4zC01cuUEBAQEBAQEBBBsqUXzKd+p8jOcGn2FXaQjoplfaDq/lXTuj94q+VY6EQbuBJLtTAdU0fncB0rbZnK5TO+EfF08qxXH/M+i21fuIEBAQEBB0W6EGUBAQEBBV2OD7a2bwFjdjGrnsbOd+r9/x12jYyw1P39ZcVxzHkKix1pzQW9mmWTGO2olfwYbvOeD7Cn6Pj+czuUum6vpUxv9I/KyFauaEBAQEBAQEBBEcpkdtIx3BqGnxFjx6SFBx8Z24nf8rjQtWV+Y76feFZqpdOIPSnfdex3Be12wgr2mcpiWNccqmY74lci6NwQgICAgIOi3QgygICAgIKlw/Jeqpz+c8bDZ0LmsTOd2qd7s8HTlh6I3Q5k3ankWqnrSYaS3M09yWx/aX/AOpo8V8n0hWWj47U+HuoNOVdinx9k9Vk58QEBAQEBAQEEcygx20Eh4L43fvA6VExsZ2Z+3qstE1ZYqnfE+iqFTOtEGHaF5PU9hctM+8xjuExrtoBXSUznES4K5Tya5jumXovWCN48Vk0MUb4pHRkylrrvfBaSP4qFja6qKYmmculbaJs27tyqm5GfR7odvhrOMybR7lX85u7Ur3V+G2IN8NZxmTaPcnObu1Jq/DbEG+Gs4zJtHuTnN3ak1fhtiG+3GGss+0yaNY9y0zir21LHmOG2IZ3w1nGZNo9yc7vbUnMcNsQb4azjMm0e5Od3tqTmOG2IN8NZxmTaPcnO721JzHDbEG+Gs4zJtHuTnd7ak5jhtiDfDWcZk2j3Jzu9tScxw2xDnSPLiXE2ucS5xOkkm0lR5nOc5SoiIjKHjUdqfF6VlT1soaa2slkZMI7KeV2uezxBjfeVa6Pj+Ezv9nNabq+rTG73lMlPUogICAgICAgIOPjhHeoagaoy7mkO6FoxUfRq8EzR9WWJo8VOqidmICC2cAPvUsB/Ijt5Q0A+hX2HnO1TO6HE4ynLEXI/wCp9W+tyMjmPrLaS3gysO20dKh46Ppfda6GqyxOXfEq6VO6oQEG+3QORaJYMoCAgICAg8qo/N8ayo63sNRbWS08nUdlCDwpZHbDd9lXGBj6X3lymmJzxOXdEfKTqYqxAQEBAQEBAQaWG471NO3hQSjx3Ctd2M6Ko3S34ark3qJ3x6qSC593AgILQxRkvUUPga5ux7h0K8wk52aXHaTpyxVf29IdhSEFy8ZaF89M+JgBeSwtBIANjgdJ8AK0Ym3Ny3NMdaZgL1Nm/TXV1dPohO9Ct+7b5RnvVbzK93cXQ62wu1PlJvQrfu2+UZ705le7uJrbC7U+Usb0K37tvlGe9OZXu7ia2wu1PlLoNxQrbPqm89vvWrmF/u4sda4ba4Sb0K37pvPb715zC/3cTWuG2uEm9Ct+6bz2+9OYX+7ia1w21wk3oVv3Tee33pzC/wB3E1rhtrhJvQrfum89vvTmF/u4mtcNtcJedTivVxsdI6NoYxpc432mwAWnvrGvBXqaZqmOiN7OjSOHrqimmemd0uMoqc8Ks5hyrOh7DWWxkt3EiO7QQeEOdte49KvMJGVmlx+k6s8VX9vR3VIQBAQEBAQEBAQfmRlrSNYI2ryel7E5TmoZozC3T31zcdTv5ZXrwQWPiI+2jA4MkjfPe9pXOBn6X3lymmIyxMz3xHwkKlqsQEBAQdFuhBlAQEBBycbH3aKY62XecQOlRsZOVirwTdHxniaPFVa5117Xq+941soZQ11m9XRi0y7RUw7/APx4ieUsBPpV9h4ytU+EOJxs54i5P/U+rpLcjCAgICAgICAgIKNwjHdmlbwZpG7HkdC52voqmN8+ru7M8q3TPfEejXWLYIJ9k8fbBK3VNb4ixvuKtdHz/CY3+zmtN0/Wpnd7ylSnqUQEBAQdFuhBlAQEBBH8en2UThwnxt/cD0KFpCfoT9vVZaJjPExuifRWqoXVNWqOfxLZR1MoeDjmPIsp6mUda9aOO7GxvBY1uwALo6YyiIcFcq5Vcz3y9lkwEBAQEBAQEBAQUxjPHdragfnPdzvndKocRGV2rxdrgauVh6J3R8OYtKUIN3B+Fp4ARFKYw4gusa11pGjtgVsovV0dmcvJHvYWzfmJuU55ePs299Fdxk8yPqrPnV7a9Php1ZhNjjPyb6K7jJ5kfVTnV7a9Pg1ZhNjjPyb6K7jJ5kfVTnV7a9Pg1ZhNjjPyb6K7jJ5kfVTnV7a9Pg1ZhNjjPyb6K7jJ5kfVTnV7a9Pg1ZhNjjPy324011g/7J0cCPqrVzy/t8I+GGrcLscZ+Wd9Ndxg8yPqpzzEbfCPg1bhdjjPyHGmu4weZH1V5zy/t8I+HurcLscZ+Vl0RcYoy42vMbS46LXWC05vCuhoz5MZ9zlLsRFdUR1Zy91k1orlDkspo28KcbAx/wAFXaTnK3Eb/aVvoanO9VO73hX6pXStSpPzti209TKGKaO89jeE9rdpA6VnTGcxDyueTTM90SvZdG4IQEBAQEBAQEBAQVHjzHdr5vxbm7bG33KkxcZXp/f8dfourPC0/f1lwVGWAg62LmCG1UrozIY7sZkBAvW2OaLNP4gt+HsxdqmmZy6ELHYucNbiuIzznLh+Eh3hs4y7mD3qZq+NpVa8q2I8zeGzjLuYPemr42jXlWxHmh9dT7lLJHbbub3Mt0W2Gy1V1dPJqmnuX1m5/wDS3TX3xEvBYtgg326ByLRLBlBkNtza821Ms+gzy6V0MFgA1CxdXDhJnOc2UeIZlHkzQN1mR2wNHtKq0nV2Y8f3ivdCU9NdXh7/AAhCqV+0pj84rdT1MobmAI71XTt1zxeZwPQttmM7lMb4aMXVybFc/wDM+i610DiBAQEBAQEBAQEBBV2UeOytB4UDHed46FT46Pq/Z1Whpzw2XdM+yLKGtRBIsQ32VlnCikb/ABPsqXgf7ftKr0xGeG8Jj4WMrlyggqvGhl2snH5l7a0HpVFiYyvVOz0fOeFo8HLWhMEG+3QORaJYMoNnBrL08TeFNGNrgs7UZ10xvj1ar9XJtVTun0XCuocQIIHlFf8ASwt1RudznWeyqbSc/wA6Y3Oi0LH0653/AL6oiq1dNGQ5zylbo6mcOxiZHer6canudsY49CkYWM71P7/iFpKcsLX4e8LgV640QEBAQEBAQEBAQVzlQjsnhdwonN5rrfbVVpCP50zudJoOr6dcb/WPwhagLsQdjFB9lbD4S9u1jlIwk5Xqf3/EDSdOeFr+3rC0FeOPEEVxhxTfPK6eOVoc8NtY8EC0NA7YcmpQMRg5uVTVTK6wWlabFuLddPRH+x459SL1mLdXFpgc9o78f0g2DP5lBrw12jrjyXFrSOGudVWXj0fhynAg2EEEaQcxHiWjq6E2JiYzhvN7w7+ZaP8AWDqUeL9XL2sDwNb/AKMcvztPiW+jC3q+qnz6PVEu47D2+uqPt0+iSYFxNkjkZLJKwGN7X3WAutINoF42WbFPsaPqpqiqqer/ABV4rS1FdFVFFM9MZZymatVEIK5x/fbVgcGFg87j0qi0jOd7LdHu6fQ8ZYfPvmfZG1BWrnlb2aS5PY7a5p4EcjvMG+0peCjO9HhKs0vVlhp3zHz7LVVy5MQEBAQEBAQEBAQQPKlFmp36jK3aGH2Sq3SEdmfFf6Dq6a6fD3+UBVa6AQb+AJLtVAfzmDabOlbbE5XaZ3o2Np5WHrjdK2VfuJEBAQeFVRxSiySNkg/G0O9Kxqopq7UZtlu7ctznRVMeDfosHwxD6OKOPN/S0A+M6SsaLVFHZiIe3L9y526pltLY1CAgIKwxzktrZfw3G/saelc/jpzv1fb0dboynLDU/f1cNxzHkUSE9oLezS/JlHbVSO4MBbznt6qnYCPqTO5T6bqys0xv9p+Vlq2cwICAgICAgICAgIIdlOjtponcGcDxFj/cFA0hH8Inf7LnQlWV6qP+feFbKqdMIP3BKWPa8aWOa8arWkEehexOUxLGumKqZpn/AGMk3o8eozmlhew62EPbsNh9Ks6NIUz2oyc9d0JXH9dUT49Hy7tFh2lm7Sdlp/pcbj9js6lUYi3X1SrbuBxFrtUT6xwdFbkUQEHRboQZQEGhW4ZpofrJmNI71t5/NGdabmItW+1UkWsJeu9imfZwqzHmFuaKJ8h1usjb0nzKHXpKiOzGfBY2tDXJ7dURxQrCNWZpXyuADpHXiBoGayzzKpu3JuVzXP8Aq+s2otW4oj/GpL2p5CsaetthorczTrJbH86od4Imj95PQrHR8dNU+HuodOVdFEePssBWbnhAQEBAQEBAQEBBGcocdtC48GSN37rvtKJjY+jP2WeiJyxMR3xPoqtUzrBAQEBBt0eFKiH6uaRg1B1rOac3mWyi7XR2ZmGi7hrN3t0xPr59bvUeO87c0kcco1i2N+0ZvMpVGPrjtRmrbuhbNXYmY4u5R450r8z78J/E283a23zgKVRjrdXX0K67ofEUdnKrw/Lp1eONJGLGudMfy25uc6wLy5pCzT1dPgwtaJxFfXHJ8fxm4dZjzM7NFEyMa3EyO6APOodekq57MZLG1oa3HbqmfDo+XBrMM1M31k8jge8DcZzW2AqFXiLtfaqn98Fjawlm12KY9+LRWpIEBB5zn5pWVPW9hprayWLkvj+gmdrmDdjAfaVpo+P41Tv9nN6cn6lMbvdNVYKQQEBAQEBAQEBAQcTHSO9QTjUwO5rgehR8VGdmpO0bVliqPH2VAqN2IgICAgICAg326ByLRLBlAQEBB+XPA0kL2ImR4TzAiwLOmmYZRDwWb1aGTeOyit4cz3bLG+yrjAx9L7uW0zVniMu6I+UqUxUiAgICAgICAgICDQw/CX0lQwAuc6CUNAzkuuGwActi1X6Zqt1RHdKRhKoov0VT1RMeqlpGFpuuaWuGkOBa4eIqgno6JdtExVGcdL8o9EBAQEBAQb7dA5FolgySg83TtHft5FlFMvcnk6pPeG1ZRQ9yebpXHv8AQsoph7k/C9BBloJNgBJOgDOT4kJnKM5W5iRTujoYmva5j/pHEOBa4WyOItB8Fiu8JTNNmInf6uP0nXFeJqmmc46PSHdUlAEBAQEBAQEBAQEBB4VVHFKLskbJG6ntDh51jVRTVGVUZs7d2u3OdEzHgj9diLRyZ2B8Dvy3Wt5rrRssUWvBWquroWNrS+Io7WVXj+Mkdrsn1Q3PFLHKNTrY39IO0KLXgK47M5rK1pq1V26Zjj8I7XYFqofrKeRgHfsvM5zbR51Fqs3KO1TP74LG1i7F3sVRP7vaAK1pAgICD0M7tdnIseTDzJ+CVk9YQEG5Q4KqJvqoJJBrDbGc45vOs6LVdfZjNpu4m1a7dUQkNBiBVPzyvjgGr6x+wZvOpVGBuT2pyV13TNmnsRNXCP37JFQ4hUjM8hknP4nXGbG2HzlSqMDbjr6f3crbumb9XZyp/d6RUeD4YRZFFHGPwNDSeU99SqLdNHZjJXXL1y5OddUz4tlZtQgICAgICAgICAgICAgICAg5tfgCkn+sp4y4/wBQFyTnNsK012LdfahJtYy/a7FU+3lKO12TyF1phmfGdTwJGdB85UWvAUz2ZyWVrTdyP7KYnw6EdrsSa2O0tYyZuuN2ez/F1h2WqLXg7tPVGfgsrWlsNX1zyfH8ZuBU00kZuyRvjdqe0sPitUaqmaZyqjJYUXKa4zomJ8H5hhc83WNc92pgLnbAkRMzlD2qqmmM6pyje7tDiZXS59yELdcrrv7Ra7zKRRg7tX+ZeKvu6Uw1H+5+H7EJFQ5O4xnmnc/wRgMHJabSfMpVGj4/9T5K67puqf66cvHp+EioMW6OHOynZeH9T/pH+IutsUqjDWqOqFbdx+Iu9quft0ejrBb0QQEBAQEBAQEBAQEBAQEBAQEBAQEBAQEHJxo+yyf4n0LTf7EpeB/upaeIn2Rq14T+uG7Sn98pEpSuEBAQEBAQEBAQEBAQEH//2Q=="/>
          <p:cNvSpPr>
            <a:spLocks noChangeAspect="1" noChangeArrowheads="1"/>
          </p:cNvSpPr>
          <p:nvPr/>
        </p:nvSpPr>
        <p:spPr bwMode="auto">
          <a:xfrm>
            <a:off x="181936" y="-159276"/>
            <a:ext cx="356447" cy="3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1" y="0"/>
            <a:ext cx="1626876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feld 10"/>
          <p:cNvSpPr txBox="1"/>
          <p:nvPr/>
        </p:nvSpPr>
        <p:spPr>
          <a:xfrm>
            <a:off x="7713757" y="6821517"/>
            <a:ext cx="2673503" cy="415498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@</a:t>
            </a:r>
            <a:r>
              <a:rPr lang="de-CH" dirty="0" err="1">
                <a:solidFill>
                  <a:schemeClr val="bg1"/>
                </a:solidFill>
              </a:rPr>
              <a:t>MartinChristen</a:t>
            </a:r>
            <a:endParaRPr lang="de-CH" dirty="0">
              <a:solidFill>
                <a:schemeClr val="bg1"/>
              </a:solidFill>
            </a:endParaRPr>
          </a:p>
        </p:txBody>
      </p:sp>
      <p:pic>
        <p:nvPicPr>
          <p:cNvPr id="17" name="Picture 6" descr="http://loft965.files.wordpress.com/2013/01/twitt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7773" y="6840101"/>
            <a:ext cx="352616" cy="3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41D9541E-DA1F-4E67-80EB-B3029CCD1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8268" y="2445867"/>
            <a:ext cx="2215576" cy="16602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38EAB747-C3F8-47ED-888E-E7FC2CA49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336" y="3184143"/>
            <a:ext cx="2381554" cy="1605588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4B9F189-EDAB-4B86-A497-D37A0F3BB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3442" y="2229917"/>
            <a:ext cx="2222896" cy="143381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F4B1AE1-E927-42E1-895D-23F2B3345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8904" y="3652174"/>
            <a:ext cx="1327218" cy="86333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CD5F3DB-7BBC-4E18-92BD-2BFF2F870E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97" y="1586667"/>
            <a:ext cx="4150468" cy="4131013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424A0881-0D8C-4B50-8F5F-2D2484671C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99565" y="2229917"/>
            <a:ext cx="6096000" cy="32004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A81850B5-5AF4-4B19-9DE6-AFA242096BF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123" y="3888768"/>
            <a:ext cx="1598917" cy="12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911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667339E-62BB-46F2-9116-BDC6437B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A660826-F767-44EA-A27F-6F41C7D2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251F94-F8BA-4C1C-9D89-603047CA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D35D963-D63E-4D2F-B990-83A534297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Initialize – Always use caching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E88132-2511-40FE-927D-CCB923F8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908423"/>
            <a:ext cx="9323935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6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AD1023-93BB-4D2A-B9BA-01AE2AE31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B2653AE-5A44-485B-A848-1391A551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7E05055-641F-4700-BCC6-DBAB7F81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11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FB062B6-5007-4DEE-9849-E07926FB7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152339"/>
            <a:ext cx="9302158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24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66A711F-FC95-4012-95D6-C87E8A2FC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9753995-758F-48EA-A0EB-BF90852DF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B26AF9-689C-487F-BD0E-2F5FC9BE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12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8AA338D-8AA4-491D-9122-4EB572D26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356" y="1116335"/>
            <a:ext cx="67056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40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BBB40B-0667-4C24-AA2C-95AC5D72D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DC25372-DA4E-4898-849C-DC13A0F18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B65486-CE5B-4DEC-A191-4A34AA36D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5822F9A-6909-4053-AFBD-B355C4B9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Export and retrieve some info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C2A9D3C-98F7-47FF-A3A9-8F8DE2F93B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7" y="1548383"/>
            <a:ext cx="9326356" cy="26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11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E438D81-9F21-4893-88BA-DCB070342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C8F4543-EA0E-4928-BCB1-35F30F59B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C371F75-B4C2-46A0-8C35-94110BDF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625EC28-AEAF-4A4E-9E80-CE14D650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 err="1"/>
              <a:t>GeoPandas</a:t>
            </a:r>
            <a:r>
              <a:rPr lang="en-CH" dirty="0"/>
              <a:t> </a:t>
            </a:r>
            <a:r>
              <a:rPr lang="en-CH" dirty="0" err="1"/>
              <a:t>DataFrame</a:t>
            </a:r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A894BEE-0501-4C81-BB40-E317E856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75" y="1908423"/>
            <a:ext cx="9213850" cy="309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6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A2C0AFA-540B-4A89-9107-5D3D284CB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C59BE4-4E0C-4BD2-8399-E7A8DF2A9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52F773-1B79-483F-BA7C-D38F2E02F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1A54C30A-40B2-4D45-A785-18FA8BD77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Street Types in Mannheim / OSM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8B1A5B6-B0D5-44D9-B8F0-F1EA2CFD2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" y="1658813"/>
            <a:ext cx="4972050" cy="52863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6335B56-30E7-46C3-BEEA-2DAEA1C68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2791" y="2776080"/>
            <a:ext cx="6138405" cy="374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139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721D8D2-CA60-4878-BFA6-07888F69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675DF7-09B8-413C-8928-13C2A1D6E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7170FB6-7156-4314-AA69-543BFE36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FB556E2-1E86-4A22-A430-6FB9DF861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Display Street Network on a Map using Folium</a:t>
            </a:r>
            <a:endParaRPr lang="de-CH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3D6E5C3-4B59-4129-9427-9CB56872B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564" y="3632329"/>
            <a:ext cx="5620898" cy="340173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C93C56C-1974-431B-8A44-4B6E7A95D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72" y="1430322"/>
            <a:ext cx="64579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75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EB86D94-F1A7-4D12-BEE1-B21B83B8F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7DB3496-9394-4448-8EFE-F05F44851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13B4BC-608C-4A3A-8248-B55BA915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7B5435C-94AE-40BB-A0F0-305DE70F6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Geocoding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E111EB-2C99-49C1-A245-0D61FC18C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47" y="1941636"/>
            <a:ext cx="8816156" cy="367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25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BF5AD7E-B4D8-4A01-A5EE-A13956A04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5282FE0-BB30-48B6-B5AF-40D0FE645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D748726-96C4-4FE8-A468-8F6CA5A2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18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EAE5EC5-C71C-4D1E-BAB2-F88135C3A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862" y="1260351"/>
            <a:ext cx="9256582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19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016685-1FAD-430F-903F-3FEF1555C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F4B408A-BCCF-4053-AC6B-1359C4362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F3E66F6-2B33-4BE2-9A13-2E91DE747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6B3DF1B-AFA9-4659-8210-F6CE84A6C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Routing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17564CC-BECE-49FC-A425-B72163A4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8" y="1731714"/>
            <a:ext cx="9213850" cy="536750"/>
          </a:xfrm>
        </p:spPr>
        <p:txBody>
          <a:bodyPr/>
          <a:lstStyle/>
          <a:p>
            <a:r>
              <a:rPr lang="en-CH" dirty="0"/>
              <a:t>Get the nearest node in the graph (street network)</a:t>
            </a:r>
          </a:p>
          <a:p>
            <a:endParaRPr lang="en-CH" dirty="0"/>
          </a:p>
          <a:p>
            <a:endParaRPr lang="en-CH" dirty="0"/>
          </a:p>
          <a:p>
            <a:endParaRPr lang="en-CH" dirty="0"/>
          </a:p>
          <a:p>
            <a:r>
              <a:rPr lang="en-CH" dirty="0"/>
              <a:t>Then find the route (shortest path):</a:t>
            </a:r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964D133-830F-401B-B49E-6C7AFB467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62" y="2304768"/>
            <a:ext cx="6384901" cy="98128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E73FC34-7B9D-4FEB-9524-41F9C4648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292" y="4572719"/>
            <a:ext cx="7962423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4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EDD3F75-EB41-432C-80D7-3FE65CE59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5104D-8085-4784-8804-1E47FA070D38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74D81F7-2B32-4142-A9DD-EEB92228C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88F9F4-2266-45FB-AC47-4F2B9E719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FBE35BF-5673-4EDF-B5DC-A9A76D78F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Geospatial Data ?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0891931-3E1A-4926-8836-A4383DED4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8" y="1731714"/>
            <a:ext cx="9213850" cy="168887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Geospatial data is data with a spatial component - it describes objects with a spatial reference to the earth’s surface. </a:t>
            </a:r>
          </a:p>
          <a:p>
            <a:pPr marL="0" indent="0">
              <a:buNone/>
            </a:pPr>
            <a:r>
              <a:rPr lang="en-US" dirty="0"/>
              <a:t>This data consists of a spatial component (</a:t>
            </a:r>
            <a:r>
              <a:rPr lang="en-US" b="1" dirty="0"/>
              <a:t>where</a:t>
            </a:r>
            <a:r>
              <a:rPr lang="en-US" dirty="0"/>
              <a:t>), attributes (</a:t>
            </a:r>
            <a:r>
              <a:rPr lang="en-US" b="1" dirty="0"/>
              <a:t>what</a:t>
            </a:r>
            <a:r>
              <a:rPr lang="en-US" dirty="0"/>
              <a:t>), and often a time reference (</a:t>
            </a:r>
            <a:r>
              <a:rPr lang="en-US" b="1" dirty="0"/>
              <a:t>when</a:t>
            </a:r>
            <a:r>
              <a:rPr lang="en-US" dirty="0"/>
              <a:t>).</a:t>
            </a:r>
            <a:endParaRPr lang="de-CH" dirty="0"/>
          </a:p>
          <a:p>
            <a:pPr lvl="1"/>
            <a:endParaRPr lang="de-CH" dirty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4E58E7D-ECDA-4973-BCC8-153297E21A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436" y="3132559"/>
            <a:ext cx="5364177" cy="317380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85AAAF7-98C7-45CD-B2D1-9B1C4FCD16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052" y="5729710"/>
            <a:ext cx="908944" cy="3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326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ACE3EA7-9E4E-4813-84E3-A861BFD3D7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26FCAC0-86A4-4075-8C5C-97F9CC3D3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75B789-8D82-437F-9B22-EEBDC17FB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BC12D2B-4667-4665-BD75-CADCF00D5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Result (Connected Nodes)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4A7593D-2229-49EF-BFD8-FB0D6735F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315" y="1548383"/>
            <a:ext cx="9022135" cy="547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2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373800C-8478-41D3-A538-8AD3DE8EB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BD307D9-4139-4255-B402-3A146E846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8B8D8DE-C021-4F1F-B026-61A3D467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026BBDC-6796-43A7-82BE-591DE6CA6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1064417"/>
            <a:ext cx="9213850" cy="361950"/>
          </a:xfrm>
        </p:spPr>
        <p:txBody>
          <a:bodyPr/>
          <a:lstStyle/>
          <a:p>
            <a:r>
              <a:rPr lang="en-CH" dirty="0"/>
              <a:t>Retrieving Building Footprints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522CB219-651A-436E-8C25-B19DE60D71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  <a:p>
            <a:endParaRPr lang="en-CH" dirty="0"/>
          </a:p>
          <a:p>
            <a:r>
              <a:rPr lang="en-CH" dirty="0"/>
              <a:t>This download takes a while. Result: around 68000 geometries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9163C78-4E93-461B-8B72-431E4C663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72" y="1430466"/>
            <a:ext cx="9176451" cy="11455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9B484CA-7097-4B58-888B-6E458B37A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83" y="3715285"/>
            <a:ext cx="5209254" cy="49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25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59CBE28-8096-4BA8-8FE5-ADCB66E85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9ED60FC-646C-4DE5-BB46-545D715AA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9C954F-FFE3-4A11-9C76-AB28C924F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22</a:t>
            </a:fld>
            <a:endParaRPr lang="de-CH">
              <a:solidFill>
                <a:srgbClr val="000000"/>
              </a:solidFill>
            </a:endParaRPr>
          </a:p>
        </p:txBody>
      </p:sp>
      <p:pic>
        <p:nvPicPr>
          <p:cNvPr id="7" name="Grafik 6" descr="Ein Bild, das Text, dunkel enthält.&#10;&#10;Automatisch generierte Beschreibung">
            <a:extLst>
              <a:ext uri="{FF2B5EF4-FFF2-40B4-BE49-F238E27FC236}">
                <a16:creationId xmlns:a16="http://schemas.microsoft.com/office/drawing/2014/main" id="{E3841E4D-83E7-43E1-9228-F2F2D0978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169" y="684287"/>
            <a:ext cx="3906834" cy="646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18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9453F5D-7237-4D1A-90C6-8041ED6A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64E8D8-8BE4-4D39-8D42-3D5AFD057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B464DE-A612-44B6-A1CE-06FCCAD4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47EE349-20CB-48A9-B605-6FA44296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Query </a:t>
            </a:r>
            <a:r>
              <a:rPr lang="en-CH" dirty="0" err="1"/>
              <a:t>specif</a:t>
            </a:r>
            <a:r>
              <a:rPr lang="de-CH" dirty="0"/>
              <a:t>i</a:t>
            </a:r>
            <a:r>
              <a:rPr lang="en-CH" dirty="0"/>
              <a:t>c building footprints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B47BD3C-C8B1-49AB-99F6-A7B1867E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37" y="1548383"/>
            <a:ext cx="6570137" cy="136815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915DF20-0F30-4AC1-BD7A-B01EE761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463" y="3252142"/>
            <a:ext cx="609600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27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26B49E-CD97-4528-BB12-D7F40806B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754FBB1-A1F7-44C9-881C-E8D2DC7F8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6EE6105-81AD-4560-8B00-B46F1B4F3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8B8E65C-F36E-4F70-BE34-2C32BD52F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If you want locations: </a:t>
            </a:r>
            <a:r>
              <a:rPr lang="en-CH" dirty="0" err="1"/>
              <a:t>pois_from_place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469004B-FE15-4B3F-8544-7EC9F823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081" y="1727771"/>
            <a:ext cx="8791238" cy="57606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712A6E7-FDCB-455B-9C3A-2EECA8D9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340" y="2625329"/>
            <a:ext cx="6786860" cy="407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01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359D323-F53D-495F-BE4D-58106AE92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AEA1D47-5EDD-4EE1-80C7-7DDB8C838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A5A1696-081F-4BEC-BF64-FBB5FC4E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4427358-CD08-4BBF-9ECC-6939A7ED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Thanks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86BD192-38FF-4365-A46D-F633C674D4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Link to the Notebook:</a:t>
            </a:r>
          </a:p>
          <a:p>
            <a:r>
              <a:rPr lang="de-CH" dirty="0">
                <a:hlinkClick r:id="rId2"/>
              </a:rPr>
              <a:t>https://github.com/martinchristen/bigdatabbq2021</a:t>
            </a:r>
            <a:endParaRPr lang="en-CH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53628215-ACA6-44CD-876D-C98C98DE8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72" y="2988543"/>
            <a:ext cx="2232248" cy="2164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29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A0966A-5C82-4F85-B47C-5068A3F3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7383E-0E0E-41C5-B630-0F896EE7E16A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464D222-1B81-4343-B110-93CAEE1D4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E1DCB1E-A1F0-4466-8CA4-2623BF6B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9988C4F-155E-44E8-BD58-0311BAFBA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What is geospatial data?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8444113-7C59-458E-BBF6-155C8E7C9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8" y="1731713"/>
            <a:ext cx="6120680" cy="52172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Geospatial data is </a:t>
            </a:r>
            <a:r>
              <a:rPr lang="en-US" b="1" dirty="0"/>
              <a:t>multidimensional</a:t>
            </a:r>
            <a:r>
              <a:rPr lang="en-US" dirty="0"/>
              <a:t>, we need at least two coordinates to define a position (for example x and y).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Geospatial data can be huge - some datasets may be in the terabyte to petabyte range, which also makes it really hard to display it or to update it.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And when we want to view the data it is usually projected to a flat surface. </a:t>
            </a:r>
          </a:p>
          <a:p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B36181D-B1F3-48E3-B215-7625AB6986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690" y="1027669"/>
            <a:ext cx="1736780" cy="190006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A27D1F3-93D4-4796-B4DC-0438968858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720" y="3191735"/>
            <a:ext cx="1950720" cy="129844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077F7CD-E0F5-45BA-AABC-85F6945418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11" y="4958763"/>
            <a:ext cx="1137839" cy="177038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9DFAF3-4546-436C-827B-EE091BFF46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14" y="5297985"/>
            <a:ext cx="901432" cy="50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51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2A1E2D0-2EF5-4929-AA9B-10804674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41FB57B-1806-4057-9498-BBB5E44F6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5B1A63-7339-4DCF-A697-64C920E7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698387-E22F-4D01-BC0A-235D941C0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Geospatial Data Representation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B77CA528-58E0-46F7-BD16-005182125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8" y="1731714"/>
            <a:ext cx="9213850" cy="13288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two main methods of representing geospatial data digitally. Both methods try to reduce the reality of something we can store on the computer, the first kind is called </a:t>
            </a:r>
            <a:r>
              <a:rPr lang="en-US" b="1" dirty="0"/>
              <a:t>raster data</a:t>
            </a:r>
            <a:r>
              <a:rPr lang="en-US" dirty="0"/>
              <a:t> and the second </a:t>
            </a:r>
            <a:r>
              <a:rPr lang="en-US" b="1" dirty="0"/>
              <a:t>vector data</a:t>
            </a:r>
            <a:r>
              <a:rPr lang="en-US" dirty="0"/>
              <a:t>.</a:t>
            </a:r>
            <a:endParaRPr lang="de-CH" dirty="0"/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9CB5F7-FE3F-4A3E-8419-725BE8CB2E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73" y="3575446"/>
            <a:ext cx="2307772" cy="230777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484839F6-1C13-4F65-9B48-7D0C2115631E}"/>
              </a:ext>
            </a:extLst>
          </p:cNvPr>
          <p:cNvSpPr/>
          <p:nvPr/>
        </p:nvSpPr>
        <p:spPr>
          <a:xfrm>
            <a:off x="2437649" y="5883218"/>
            <a:ext cx="1218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raster data</a:t>
            </a:r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9E42890-1ED1-4F5C-9F04-BFC9F7F293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764" y="3996655"/>
            <a:ext cx="3586335" cy="146535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2CF83A86-C674-48F6-B426-678836723BB6}"/>
              </a:ext>
            </a:extLst>
          </p:cNvPr>
          <p:cNvSpPr/>
          <p:nvPr/>
        </p:nvSpPr>
        <p:spPr>
          <a:xfrm>
            <a:off x="7082937" y="5883218"/>
            <a:ext cx="1265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vector data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040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6F017FB-BF79-43AD-B87D-41346B75D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636DF2-A8A9-4483-8A73-D60583F1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8659937-EA39-43C2-9033-562BCE2B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0520909-8C7B-483A-B00A-B344263F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Raster Representation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CF1840A-C58E-4E4D-A761-3086C2ED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8" y="1731714"/>
            <a:ext cx="9213850" cy="19049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a raster representation, space is divided into square cells. Each cell then receives properties or attributes to this cells. </a:t>
            </a:r>
          </a:p>
          <a:p>
            <a:pPr marL="0" indent="0">
              <a:buNone/>
            </a:pPr>
            <a:r>
              <a:rPr lang="en-US" dirty="0"/>
              <a:t>Often this raster data comes from remote-sensing satellites. </a:t>
            </a:r>
          </a:p>
          <a:p>
            <a:pPr marL="0" indent="0">
              <a:buNone/>
            </a:pPr>
            <a:r>
              <a:rPr lang="en-US" dirty="0"/>
              <a:t>Working with this gridded representation is</a:t>
            </a:r>
            <a:r>
              <a:rPr lang="en-CH" dirty="0"/>
              <a:t> often quite easy</a:t>
            </a:r>
            <a:r>
              <a:rPr lang="en-US" dirty="0"/>
              <a:t>. </a:t>
            </a:r>
            <a:endParaRPr lang="de-CH" dirty="0"/>
          </a:p>
          <a:p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59F7F89-C392-442E-BF64-510325B60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3914819"/>
            <a:ext cx="4894273" cy="2862049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FAE03C5-C916-46AD-BF06-BCE4B8621B1C}"/>
              </a:ext>
            </a:extLst>
          </p:cNvPr>
          <p:cNvSpPr txBox="1"/>
          <p:nvPr/>
        </p:nvSpPr>
        <p:spPr>
          <a:xfrm>
            <a:off x="6621356" y="4572719"/>
            <a:ext cx="3329094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b="1" dirty="0"/>
              <a:t>Formats:</a:t>
            </a:r>
          </a:p>
          <a:p>
            <a:pPr algn="l"/>
            <a:endParaRPr lang="en-CH" dirty="0"/>
          </a:p>
          <a:p>
            <a:pPr algn="l"/>
            <a:r>
              <a:rPr lang="en-CH" dirty="0"/>
              <a:t>.jpg</a:t>
            </a:r>
          </a:p>
          <a:p>
            <a:pPr algn="l"/>
            <a:r>
              <a:rPr lang="en-CH" dirty="0"/>
              <a:t>.</a:t>
            </a:r>
            <a:r>
              <a:rPr lang="en-CH" dirty="0" err="1"/>
              <a:t>png</a:t>
            </a:r>
            <a:endParaRPr lang="en-CH" dirty="0"/>
          </a:p>
          <a:p>
            <a:pPr algn="l"/>
            <a:r>
              <a:rPr lang="en-CH" dirty="0"/>
              <a:t>.tiff (</a:t>
            </a:r>
            <a:r>
              <a:rPr lang="en-CH" dirty="0" err="1"/>
              <a:t>Geotiff</a:t>
            </a:r>
            <a:r>
              <a:rPr lang="en-CH" dirty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71425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6D4A655-93AA-405A-9DF0-5E6FFD5BB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86B421A-0DBC-43A2-A078-BE8F4097A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B2553A-1289-4F38-A736-F319BBA1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F6E9351-DBE0-4849-869E-0CD822EC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Vector Representation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10F56300-ED8F-4F2E-98BB-2DCEAE3FE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8" y="1731713"/>
            <a:ext cx="9213850" cy="1525989"/>
          </a:xfrm>
        </p:spPr>
        <p:txBody>
          <a:bodyPr/>
          <a:lstStyle/>
          <a:p>
            <a:r>
              <a:rPr lang="en-US" dirty="0"/>
              <a:t>In a vector representation, we would have points captured around the lake and connect them. For the lake in the previous raster example, we would have a polygon instead of grids. Vector data contains points, lines, polygons and more.</a:t>
            </a:r>
            <a:endParaRPr lang="de-CH" dirty="0"/>
          </a:p>
          <a:p>
            <a:endParaRPr lang="de-CH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DB54D3-0FB1-4A97-A9E3-9A66492B5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284" y="3969342"/>
            <a:ext cx="3034723" cy="251674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4388F057-DA97-4FA8-BBAC-43A14D915460}"/>
              </a:ext>
            </a:extLst>
          </p:cNvPr>
          <p:cNvSpPr txBox="1"/>
          <p:nvPr/>
        </p:nvSpPr>
        <p:spPr>
          <a:xfrm>
            <a:off x="6482102" y="4121390"/>
            <a:ext cx="332909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H" b="1" dirty="0"/>
              <a:t>Formats:</a:t>
            </a:r>
          </a:p>
          <a:p>
            <a:pPr algn="l"/>
            <a:endParaRPr lang="en-CH" dirty="0"/>
          </a:p>
          <a:p>
            <a:pPr algn="l"/>
            <a:r>
              <a:rPr lang="en-CH" dirty="0"/>
              <a:t>Shapefile</a:t>
            </a:r>
          </a:p>
          <a:p>
            <a:pPr algn="l"/>
            <a:r>
              <a:rPr lang="en-CH" dirty="0" err="1"/>
              <a:t>GeoJSON</a:t>
            </a:r>
            <a:endParaRPr lang="en-CH" dirty="0"/>
          </a:p>
          <a:p>
            <a:pPr algn="l"/>
            <a:r>
              <a:rPr lang="en-CH" dirty="0" err="1"/>
              <a:t>GeoPackage</a:t>
            </a:r>
            <a:endParaRPr lang="en-CH" dirty="0"/>
          </a:p>
          <a:p>
            <a:pPr algn="l"/>
            <a:r>
              <a:rPr lang="en-CH" dirty="0"/>
              <a:t>...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11364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1FDE6E4-6251-4BE9-A799-7B9316F24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36D4B86-252B-46F3-BC57-7E956D3F6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EA545A4-89EF-463F-B615-97C6A1A9E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11F471E-2F2C-4953-A76D-ADDF6284B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Where to get data ?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9FDF618-A6E4-4568-BFD3-835ABB188D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Nowadays there are many global and local open (and closed) data portals, geospatial data is present everywhere. </a:t>
            </a:r>
          </a:p>
          <a:p>
            <a:endParaRPr lang="en-CH" dirty="0"/>
          </a:p>
          <a:p>
            <a:r>
              <a:rPr lang="de-CH" dirty="0">
                <a:hlinkClick r:id="rId2"/>
              </a:rPr>
              <a:t>https://index.okfn.org/dataset/</a:t>
            </a:r>
            <a:endParaRPr lang="en-CH" dirty="0"/>
          </a:p>
          <a:p>
            <a:endParaRPr lang="en-CH" dirty="0"/>
          </a:p>
          <a:p>
            <a:r>
              <a:rPr lang="de-CH" dirty="0">
                <a:hlinkClick r:id="rId3"/>
              </a:rPr>
              <a:t>https://data.world/datasets/open-data</a:t>
            </a:r>
            <a:endParaRPr lang="en-CH" dirty="0"/>
          </a:p>
          <a:p>
            <a:endParaRPr lang="en-CH" dirty="0"/>
          </a:p>
          <a:p>
            <a:r>
              <a:rPr lang="de-CH" dirty="0">
                <a:hlinkClick r:id="rId4"/>
              </a:rPr>
              <a:t>https://www.gis-mannheim.de/</a:t>
            </a:r>
            <a:r>
              <a:rPr lang="en-CH" dirty="0"/>
              <a:t>  (</a:t>
            </a:r>
            <a:r>
              <a:rPr lang="en-CH" dirty="0" err="1"/>
              <a:t>GeoPortal</a:t>
            </a:r>
            <a:r>
              <a:rPr lang="en-CH" dirty="0"/>
              <a:t> der Stadt Mannheim)</a:t>
            </a:r>
          </a:p>
          <a:p>
            <a:endParaRPr lang="en-CH" dirty="0"/>
          </a:p>
          <a:p>
            <a:r>
              <a:rPr lang="de-CH" dirty="0">
                <a:hlinkClick r:id="rId5"/>
              </a:rPr>
              <a:t>https://www.swisstopo.admin.ch/de/geodata.html</a:t>
            </a:r>
            <a:r>
              <a:rPr lang="en-CH" dirty="0"/>
              <a:t> (Switzerland)</a:t>
            </a:r>
          </a:p>
          <a:p>
            <a:endParaRPr lang="en-CH" dirty="0"/>
          </a:p>
          <a:p>
            <a:endParaRPr lang="en-CH" dirty="0"/>
          </a:p>
          <a:p>
            <a:endParaRPr lang="de-CH" dirty="0"/>
          </a:p>
          <a:p>
            <a:endParaRPr lang="en-CH" dirty="0"/>
          </a:p>
          <a:p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C512FDF-0E27-4AC6-A0BC-2CCBD684B8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852" y="2827143"/>
            <a:ext cx="2495550" cy="80962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90CB962-6E25-4EA4-8DDA-88CA8447F4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861" y="4045293"/>
            <a:ext cx="15240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64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2D691A4-D1F8-4F5E-80B4-53241B572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D6985D1-087C-4351-B419-30FA00B5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0823AA-0FF3-4E9F-8405-44C286854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933AFCF-BD8C-4987-BB67-CF33E587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OpenStreetMap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7FEF161E-AD0E-40BB-BD11-6A46759B1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8" y="1731714"/>
            <a:ext cx="8928992" cy="1094400"/>
          </a:xfrm>
        </p:spPr>
        <p:txBody>
          <a:bodyPr/>
          <a:lstStyle/>
          <a:p>
            <a:r>
              <a:rPr lang="en-GB" dirty="0"/>
              <a:t>OpenStreetMap (OSM) is a collaborative project to create a free editable geographic database of the world.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D27394-A10B-4293-A88B-E7D55922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80" y="2696849"/>
            <a:ext cx="5980531" cy="40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8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naconda | The World&amp;#39;s Most Popular Data Science Platform">
            <a:extLst>
              <a:ext uri="{FF2B5EF4-FFF2-40B4-BE49-F238E27FC236}">
                <a16:creationId xmlns:a16="http://schemas.microsoft.com/office/drawing/2014/main" id="{2B7EC294-3617-414C-B399-BBCF1ED06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19" y="826870"/>
            <a:ext cx="2754412" cy="1445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1429A4C-8B67-404B-9DD5-0C10AD6BD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22B05-8214-416B-A780-65E57E3AAAB9}" type="datetime3">
              <a:rPr lang="en-US" smtClean="0">
                <a:solidFill>
                  <a:srgbClr val="000000"/>
                </a:solidFill>
              </a:rPr>
              <a:t>24 September 2021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30F0984-A002-4872-9000-F404A3F7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Geomatics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C101160-753F-4C0A-B1FF-373BFDE2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C4751B0-CCE8-4969-A35C-85883917C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OpenStreetMap &amp; Python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270C7ED-75CD-4FE8-AC04-AC951B8E3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2999" y="1693366"/>
            <a:ext cx="9213850" cy="5217269"/>
          </a:xfrm>
        </p:spPr>
        <p:txBody>
          <a:bodyPr/>
          <a:lstStyle/>
          <a:p>
            <a:r>
              <a:rPr lang="en-CH" b="1" dirty="0" err="1"/>
              <a:t>OSMnx</a:t>
            </a:r>
            <a:r>
              <a:rPr lang="en-CH" b="1" dirty="0"/>
              <a:t> </a:t>
            </a:r>
            <a:r>
              <a:rPr lang="en-CH" dirty="0"/>
              <a:t>Python for Street networks</a:t>
            </a:r>
          </a:p>
          <a:p>
            <a:r>
              <a:rPr lang="en-CH" dirty="0"/>
              <a:t>A Python module to retrieve, model, </a:t>
            </a:r>
            <a:r>
              <a:rPr lang="en-CH" dirty="0" err="1"/>
              <a:t>analyze</a:t>
            </a:r>
            <a:r>
              <a:rPr lang="en-CH" dirty="0"/>
              <a:t> and visualize street networks and other geospatial data from OpenStreetMap</a:t>
            </a:r>
          </a:p>
          <a:p>
            <a:endParaRPr lang="en-CH" dirty="0"/>
          </a:p>
          <a:p>
            <a:r>
              <a:rPr lang="de-CH" dirty="0">
                <a:hlinkClick r:id="rId3"/>
              </a:rPr>
              <a:t>https://github.com/gboeing/osmnx</a:t>
            </a:r>
            <a:endParaRPr lang="en-CH" dirty="0"/>
          </a:p>
          <a:p>
            <a:r>
              <a:rPr lang="de-CH" dirty="0">
                <a:hlinkClick r:id="rId4"/>
              </a:rPr>
              <a:t>https://osmnx.readthedocs.io/en/stable/</a:t>
            </a:r>
            <a:endParaRPr lang="en-CH" dirty="0"/>
          </a:p>
          <a:p>
            <a:endParaRPr lang="en-CH" dirty="0"/>
          </a:p>
          <a:p>
            <a:r>
              <a:rPr lang="en-CH" dirty="0"/>
              <a:t>Installation:</a:t>
            </a:r>
          </a:p>
          <a:p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osmnx</a:t>
            </a:r>
            <a:r>
              <a:rPr lang="en-CH" dirty="0">
                <a:latin typeface="Courier New" panose="02070309020205020404" pitchFamily="49" charset="0"/>
                <a:cs typeface="Courier New" panose="02070309020205020404" pitchFamily="49" charset="0"/>
              </a:rPr>
              <a:t> folium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 -c </a:t>
            </a:r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conda-forge</a:t>
            </a:r>
            <a:endParaRPr lang="en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5A2A338-3831-4C75-BE26-C8032A89A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398" y="284505"/>
            <a:ext cx="793996" cy="79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Project Jupyter – Wikipedia">
            <a:extLst>
              <a:ext uri="{FF2B5EF4-FFF2-40B4-BE49-F238E27FC236}">
                <a16:creationId xmlns:a16="http://schemas.microsoft.com/office/drawing/2014/main" id="{A170C4C9-7E4C-4523-AE99-EE00E6AA6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7525" y="211647"/>
            <a:ext cx="892925" cy="103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545453"/>
      </p:ext>
    </p:extLst>
  </p:cSld>
  <p:clrMapOvr>
    <a:masterClrMapping/>
  </p:clrMapOvr>
</p:sld>
</file>

<file path=ppt/theme/theme1.xml><?xml version="1.0" encoding="utf-8"?>
<a:theme xmlns:a="http://schemas.openxmlformats.org/drawingml/2006/main" name="HABG-PP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HABG-PP</Template>
  <TotalTime>0</TotalTime>
  <Words>680</Words>
  <Application>Microsoft Office PowerPoint</Application>
  <PresentationFormat>Benutzerdefiniert</PresentationFormat>
  <Paragraphs>155</Paragraphs>
  <Slides>25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28" baseType="lpstr">
      <vt:lpstr>Arial</vt:lpstr>
      <vt:lpstr>Courier New</vt:lpstr>
      <vt:lpstr>HABG-PP</vt:lpstr>
      <vt:lpstr>Geospatial Analysis for the Smart City Big Data BBQ 9/24/2021</vt:lpstr>
      <vt:lpstr>What is Geospatial Data ?</vt:lpstr>
      <vt:lpstr>What is geospatial data?</vt:lpstr>
      <vt:lpstr>Geospatial Data Representation</vt:lpstr>
      <vt:lpstr>Raster Representation</vt:lpstr>
      <vt:lpstr>Vector Representation</vt:lpstr>
      <vt:lpstr>Where to get data ?</vt:lpstr>
      <vt:lpstr>OpenStreetMap</vt:lpstr>
      <vt:lpstr>OpenStreetMap &amp; Python</vt:lpstr>
      <vt:lpstr>Initialize – Always use caching</vt:lpstr>
      <vt:lpstr>PowerPoint-Präsentation</vt:lpstr>
      <vt:lpstr>PowerPoint-Präsentation</vt:lpstr>
      <vt:lpstr>Export and retrieve some info</vt:lpstr>
      <vt:lpstr>GeoPandas DataFrame</vt:lpstr>
      <vt:lpstr>Street Types in Mannheim / OSM</vt:lpstr>
      <vt:lpstr>Display Street Network on a Map using Folium</vt:lpstr>
      <vt:lpstr>Geocoding</vt:lpstr>
      <vt:lpstr>PowerPoint-Präsentation</vt:lpstr>
      <vt:lpstr>Routing</vt:lpstr>
      <vt:lpstr>Result (Connected Nodes)</vt:lpstr>
      <vt:lpstr>Retrieving Building Footprints</vt:lpstr>
      <vt:lpstr>PowerPoint-Präsentation</vt:lpstr>
      <vt:lpstr>Query specific building footprints</vt:lpstr>
      <vt:lpstr>If you want locations: pois_from_place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martin.christen</dc:creator>
  <cp:lastModifiedBy>Christen Martin</cp:lastModifiedBy>
  <cp:revision>359</cp:revision>
  <cp:lastPrinted>2018-07-27T09:24:55Z</cp:lastPrinted>
  <dcterms:created xsi:type="dcterms:W3CDTF">2013-09-04T07:31:15Z</dcterms:created>
  <dcterms:modified xsi:type="dcterms:W3CDTF">2021-09-24T03:44:47Z</dcterms:modified>
</cp:coreProperties>
</file>